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8" r:id="rId4"/>
    <p:sldId id="257" r:id="rId5"/>
    <p:sldId id="259" r:id="rId6"/>
    <p:sldId id="260" r:id="rId7"/>
    <p:sldId id="261" r:id="rId8"/>
    <p:sldId id="262" r:id="rId9"/>
    <p:sldId id="263" r:id="rId10"/>
    <p:sldId id="264" r:id="rId11"/>
    <p:sldId id="265"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66"/>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1/13/21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1/13/21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8141-199A-D642-AB4E-96584FB126B2}"/>
              </a:ext>
            </a:extLst>
          </p:cNvPr>
          <p:cNvSpPr>
            <a:spLocks noGrp="1"/>
          </p:cNvSpPr>
          <p:nvPr>
            <p:ph type="ctrTitle"/>
          </p:nvPr>
        </p:nvSpPr>
        <p:spPr/>
        <p:txBody>
          <a:bodyPr>
            <a:noAutofit/>
          </a:bodyPr>
          <a:lstStyle/>
          <a:p>
            <a:r>
              <a:rPr lang="en-US" sz="3600" dirty="0"/>
              <a:t>Developing Harm Reduction </a:t>
            </a:r>
            <a:r>
              <a:rPr lang="en-US" sz="3600"/>
              <a:t>Initiatives In Treating </a:t>
            </a:r>
            <a:r>
              <a:rPr lang="en-US" sz="3600" dirty="0"/>
              <a:t>substance use among </a:t>
            </a:r>
            <a:r>
              <a:rPr lang="en-US" sz="3600" dirty="0" err="1"/>
              <a:t>lgbtq</a:t>
            </a:r>
            <a:r>
              <a:rPr lang="en-US" sz="3600" dirty="0"/>
              <a:t> individuals</a:t>
            </a:r>
          </a:p>
        </p:txBody>
      </p:sp>
      <p:sp>
        <p:nvSpPr>
          <p:cNvPr id="3" name="Subtitle 2">
            <a:extLst>
              <a:ext uri="{FF2B5EF4-FFF2-40B4-BE49-F238E27FC236}">
                <a16:creationId xmlns:a16="http://schemas.microsoft.com/office/drawing/2014/main" id="{4BD4461C-1EC2-A242-A47E-CBD4BB0A5F8B}"/>
              </a:ext>
            </a:extLst>
          </p:cNvPr>
          <p:cNvSpPr>
            <a:spLocks noGrp="1"/>
          </p:cNvSpPr>
          <p:nvPr>
            <p:ph type="subTitle" idx="1"/>
          </p:nvPr>
        </p:nvSpPr>
        <p:spPr>
          <a:xfrm>
            <a:off x="2417780" y="3531204"/>
            <a:ext cx="8637072" cy="1622687"/>
          </a:xfrm>
        </p:spPr>
        <p:txBody>
          <a:bodyPr>
            <a:normAutofit/>
          </a:bodyPr>
          <a:lstStyle/>
          <a:p>
            <a:r>
              <a:rPr lang="en-US" dirty="0"/>
              <a:t>Andrew </a:t>
            </a:r>
            <a:r>
              <a:rPr lang="en-US" dirty="0" err="1"/>
              <a:t>Yockey</a:t>
            </a:r>
            <a:r>
              <a:rPr lang="en-US" dirty="0"/>
              <a:t>, </a:t>
            </a:r>
            <a:r>
              <a:rPr lang="en-US" dirty="0" err="1"/>
              <a:t>Ph.d.</a:t>
            </a:r>
            <a:r>
              <a:rPr lang="en-US" dirty="0"/>
              <a:t>(c)</a:t>
            </a:r>
          </a:p>
          <a:p>
            <a:r>
              <a:rPr lang="en-US" dirty="0"/>
              <a:t>Keith King, Ph.D., MCHES</a:t>
            </a:r>
          </a:p>
          <a:p>
            <a:r>
              <a:rPr lang="en-US" dirty="0"/>
              <a:t>Rebecca </a:t>
            </a:r>
            <a:r>
              <a:rPr lang="en-US" dirty="0" err="1"/>
              <a:t>Vidourek</a:t>
            </a:r>
            <a:r>
              <a:rPr lang="en-US" dirty="0"/>
              <a:t>, Ph.D., CHES</a:t>
            </a:r>
          </a:p>
        </p:txBody>
      </p:sp>
    </p:spTree>
    <p:extLst>
      <p:ext uri="{BB962C8B-B14F-4D97-AF65-F5344CB8AC3E}">
        <p14:creationId xmlns:p14="http://schemas.microsoft.com/office/powerpoint/2010/main" val="175131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09295-C8B4-644D-9D9D-17771A8504BC}"/>
              </a:ext>
            </a:extLst>
          </p:cNvPr>
          <p:cNvSpPr>
            <a:spLocks noGrp="1"/>
          </p:cNvSpPr>
          <p:nvPr>
            <p:ph type="title"/>
          </p:nvPr>
        </p:nvSpPr>
        <p:spPr/>
        <p:txBody>
          <a:bodyPr/>
          <a:lstStyle/>
          <a:p>
            <a:r>
              <a:rPr lang="en-US" dirty="0"/>
              <a:t>Where do we need to go?</a:t>
            </a:r>
            <a:br>
              <a:rPr lang="en-US" dirty="0"/>
            </a:br>
            <a:endParaRPr lang="en-US" dirty="0"/>
          </a:p>
        </p:txBody>
      </p:sp>
      <p:sp>
        <p:nvSpPr>
          <p:cNvPr id="3" name="Content Placeholder 2">
            <a:extLst>
              <a:ext uri="{FF2B5EF4-FFF2-40B4-BE49-F238E27FC236}">
                <a16:creationId xmlns:a16="http://schemas.microsoft.com/office/drawing/2014/main" id="{F4958E08-847A-2C42-9546-4B95C24C8650}"/>
              </a:ext>
            </a:extLst>
          </p:cNvPr>
          <p:cNvSpPr>
            <a:spLocks noGrp="1"/>
          </p:cNvSpPr>
          <p:nvPr>
            <p:ph idx="1"/>
          </p:nvPr>
        </p:nvSpPr>
        <p:spPr/>
        <p:txBody>
          <a:bodyPr/>
          <a:lstStyle/>
          <a:p>
            <a:r>
              <a:rPr lang="en-US" dirty="0"/>
              <a:t>Individual Level</a:t>
            </a:r>
          </a:p>
          <a:p>
            <a:r>
              <a:rPr lang="en-US" dirty="0"/>
              <a:t>Community Level</a:t>
            </a:r>
          </a:p>
          <a:p>
            <a:r>
              <a:rPr lang="en-US" dirty="0"/>
              <a:t>School Level</a:t>
            </a:r>
          </a:p>
          <a:p>
            <a:endParaRPr lang="en-US" dirty="0"/>
          </a:p>
        </p:txBody>
      </p:sp>
    </p:spTree>
    <p:extLst>
      <p:ext uri="{BB962C8B-B14F-4D97-AF65-F5344CB8AC3E}">
        <p14:creationId xmlns:p14="http://schemas.microsoft.com/office/powerpoint/2010/main" val="3984297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C656-5EFC-E140-90CF-8CF129C9AA11}"/>
              </a:ext>
            </a:extLst>
          </p:cNvPr>
          <p:cNvSpPr>
            <a:spLocks noGrp="1"/>
          </p:cNvSpPr>
          <p:nvPr>
            <p:ph type="title"/>
          </p:nvPr>
        </p:nvSpPr>
        <p:spPr/>
        <p:txBody>
          <a:bodyPr/>
          <a:lstStyle/>
          <a:p>
            <a:r>
              <a:rPr lang="en-US"/>
              <a:t>Individual Level</a:t>
            </a:r>
          </a:p>
        </p:txBody>
      </p:sp>
      <p:sp>
        <p:nvSpPr>
          <p:cNvPr id="3" name="Content Placeholder 2">
            <a:extLst>
              <a:ext uri="{FF2B5EF4-FFF2-40B4-BE49-F238E27FC236}">
                <a16:creationId xmlns:a16="http://schemas.microsoft.com/office/drawing/2014/main" id="{20FE5CE1-721B-FC47-AB02-8CAA5695CB85}"/>
              </a:ext>
            </a:extLst>
          </p:cNvPr>
          <p:cNvSpPr>
            <a:spLocks noGrp="1"/>
          </p:cNvSpPr>
          <p:nvPr>
            <p:ph idx="1"/>
          </p:nvPr>
        </p:nvSpPr>
        <p:spPr>
          <a:xfrm>
            <a:off x="1451578" y="1853754"/>
            <a:ext cx="9603275" cy="4266937"/>
          </a:xfrm>
        </p:spPr>
        <p:txBody>
          <a:bodyPr>
            <a:normAutofit fontScale="92500" lnSpcReduction="20000"/>
          </a:bodyPr>
          <a:lstStyle/>
          <a:p>
            <a:r>
              <a:rPr lang="en-US" dirty="0"/>
              <a:t>Humanism</a:t>
            </a:r>
          </a:p>
          <a:p>
            <a:pPr lvl="1"/>
            <a:r>
              <a:rPr lang="en-US" dirty="0"/>
              <a:t>Respect and care for individuals</a:t>
            </a:r>
          </a:p>
          <a:p>
            <a:pPr lvl="1"/>
            <a:r>
              <a:rPr lang="en-US" dirty="0"/>
              <a:t>People do things for a reason</a:t>
            </a:r>
          </a:p>
          <a:p>
            <a:pPr lvl="1"/>
            <a:r>
              <a:rPr lang="en-US" b="1" dirty="0"/>
              <a:t>Approaches</a:t>
            </a:r>
            <a:r>
              <a:rPr lang="en-US" dirty="0"/>
              <a:t>: Services are user-friendly, providers accept patients’ choices, understand why it happened using non-judgment.</a:t>
            </a:r>
          </a:p>
          <a:p>
            <a:r>
              <a:rPr lang="en-US" dirty="0"/>
              <a:t>Individualism</a:t>
            </a:r>
          </a:p>
          <a:p>
            <a:pPr lvl="1"/>
            <a:r>
              <a:rPr lang="en-US" dirty="0"/>
              <a:t>Everyone is unique!</a:t>
            </a:r>
          </a:p>
          <a:p>
            <a:pPr lvl="1"/>
            <a:r>
              <a:rPr lang="en-US" b="1" dirty="0"/>
              <a:t>Approaches</a:t>
            </a:r>
            <a:r>
              <a:rPr lang="en-US" dirty="0"/>
              <a:t>: Strengths and needs are assessed for each patient, and no assumptions are made based on harmful health behaviors.</a:t>
            </a:r>
          </a:p>
          <a:p>
            <a:r>
              <a:rPr lang="en-US" dirty="0"/>
              <a:t>Incrementalism</a:t>
            </a:r>
          </a:p>
          <a:p>
            <a:pPr lvl="1"/>
            <a:r>
              <a:rPr lang="en-US" dirty="0"/>
              <a:t>Every step is important!</a:t>
            </a:r>
          </a:p>
          <a:p>
            <a:pPr lvl="1"/>
            <a:r>
              <a:rPr lang="en-US" dirty="0"/>
              <a:t>Positive reinforcement</a:t>
            </a:r>
          </a:p>
          <a:p>
            <a:pPr lvl="1"/>
            <a:endParaRPr lang="en-US" dirty="0"/>
          </a:p>
          <a:p>
            <a:pPr lvl="1"/>
            <a:endParaRPr lang="en-US" dirty="0"/>
          </a:p>
        </p:txBody>
      </p:sp>
    </p:spTree>
    <p:extLst>
      <p:ext uri="{BB962C8B-B14F-4D97-AF65-F5344CB8AC3E}">
        <p14:creationId xmlns:p14="http://schemas.microsoft.com/office/powerpoint/2010/main" val="418669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FBF50-571F-7C4B-B1CB-407CE4C374B8}"/>
              </a:ext>
            </a:extLst>
          </p:cNvPr>
          <p:cNvSpPr>
            <a:spLocks noGrp="1"/>
          </p:cNvSpPr>
          <p:nvPr>
            <p:ph type="title"/>
          </p:nvPr>
        </p:nvSpPr>
        <p:spPr/>
        <p:txBody>
          <a:bodyPr/>
          <a:lstStyle/>
          <a:p>
            <a:r>
              <a:rPr lang="en-US" dirty="0"/>
              <a:t>School Level</a:t>
            </a:r>
          </a:p>
        </p:txBody>
      </p:sp>
      <p:sp>
        <p:nvSpPr>
          <p:cNvPr id="3" name="Content Placeholder 2">
            <a:extLst>
              <a:ext uri="{FF2B5EF4-FFF2-40B4-BE49-F238E27FC236}">
                <a16:creationId xmlns:a16="http://schemas.microsoft.com/office/drawing/2014/main" id="{CD66A08B-DBEE-9546-B9EF-FE608397F328}"/>
              </a:ext>
            </a:extLst>
          </p:cNvPr>
          <p:cNvSpPr>
            <a:spLocks noGrp="1"/>
          </p:cNvSpPr>
          <p:nvPr>
            <p:ph idx="1"/>
          </p:nvPr>
        </p:nvSpPr>
        <p:spPr/>
        <p:txBody>
          <a:bodyPr/>
          <a:lstStyle/>
          <a:p>
            <a:r>
              <a:rPr lang="en-US" dirty="0"/>
              <a:t>Implement and enforce comprehensive antibullying policies that enumerate sexual orientation and gender identity/expression. </a:t>
            </a:r>
          </a:p>
          <a:p>
            <a:pPr lvl="1"/>
            <a:r>
              <a:rPr lang="en-US" b="1" dirty="0"/>
              <a:t>Approaches: </a:t>
            </a:r>
            <a:r>
              <a:rPr lang="en-US" dirty="0"/>
              <a:t>Teaching students to accept students, be their friends, </a:t>
            </a:r>
            <a:r>
              <a:rPr lang="en-US" b="1" dirty="0"/>
              <a:t>enforcement of policies, </a:t>
            </a:r>
            <a:r>
              <a:rPr lang="en-US" dirty="0"/>
              <a:t>reduction of stigma</a:t>
            </a:r>
            <a:endParaRPr lang="en-US" b="1" dirty="0"/>
          </a:p>
          <a:p>
            <a:r>
              <a:rPr lang="en-US" dirty="0"/>
              <a:t>Comprehensive drug education</a:t>
            </a:r>
          </a:p>
          <a:p>
            <a:pPr lvl="1"/>
            <a:r>
              <a:rPr lang="en-US" b="1" dirty="0"/>
              <a:t>Approaches: </a:t>
            </a:r>
            <a:r>
              <a:rPr lang="en-US" dirty="0"/>
              <a:t>Teaching students the harms of drugs, the effects on different populations, etc.</a:t>
            </a:r>
          </a:p>
          <a:p>
            <a:pPr lvl="1"/>
            <a:endParaRPr lang="en-US" b="1" dirty="0"/>
          </a:p>
          <a:p>
            <a:pPr lvl="1"/>
            <a:endParaRPr lang="en-US" b="1" dirty="0"/>
          </a:p>
        </p:txBody>
      </p:sp>
    </p:spTree>
    <p:extLst>
      <p:ext uri="{BB962C8B-B14F-4D97-AF65-F5344CB8AC3E}">
        <p14:creationId xmlns:p14="http://schemas.microsoft.com/office/powerpoint/2010/main" val="1412481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B187-D8FB-734D-A7A2-A164F88F5584}"/>
              </a:ext>
            </a:extLst>
          </p:cNvPr>
          <p:cNvSpPr>
            <a:spLocks noGrp="1"/>
          </p:cNvSpPr>
          <p:nvPr>
            <p:ph type="title"/>
          </p:nvPr>
        </p:nvSpPr>
        <p:spPr/>
        <p:txBody>
          <a:bodyPr/>
          <a:lstStyle/>
          <a:p>
            <a:r>
              <a:rPr lang="en-US" dirty="0"/>
              <a:t>Community Level</a:t>
            </a:r>
          </a:p>
        </p:txBody>
      </p:sp>
      <p:sp>
        <p:nvSpPr>
          <p:cNvPr id="3" name="Content Placeholder 2">
            <a:extLst>
              <a:ext uri="{FF2B5EF4-FFF2-40B4-BE49-F238E27FC236}">
                <a16:creationId xmlns:a16="http://schemas.microsoft.com/office/drawing/2014/main" id="{CDC36539-DA5A-1046-AA4E-D253EBCF1755}"/>
              </a:ext>
            </a:extLst>
          </p:cNvPr>
          <p:cNvSpPr>
            <a:spLocks noGrp="1"/>
          </p:cNvSpPr>
          <p:nvPr>
            <p:ph idx="1"/>
          </p:nvPr>
        </p:nvSpPr>
        <p:spPr/>
        <p:txBody>
          <a:bodyPr/>
          <a:lstStyle/>
          <a:p>
            <a:r>
              <a:rPr lang="en-US" sz="2400" dirty="0"/>
              <a:t>Prevention policies:</a:t>
            </a:r>
          </a:p>
          <a:p>
            <a:pPr lvl="1"/>
            <a:r>
              <a:rPr lang="en-US" sz="2000" dirty="0"/>
              <a:t>Community support</a:t>
            </a:r>
          </a:p>
          <a:p>
            <a:pPr lvl="1"/>
            <a:r>
              <a:rPr lang="en-US" sz="2000" dirty="0"/>
              <a:t>Education</a:t>
            </a:r>
          </a:p>
          <a:p>
            <a:pPr lvl="1"/>
            <a:r>
              <a:rPr lang="en-US" sz="2000" dirty="0"/>
              <a:t>Focus groups</a:t>
            </a:r>
          </a:p>
          <a:p>
            <a:pPr lvl="2"/>
            <a:r>
              <a:rPr lang="en-US" sz="1800" b="1" dirty="0"/>
              <a:t>Approaches: Motivational interviewing</a:t>
            </a:r>
          </a:p>
          <a:p>
            <a:pPr lvl="1"/>
            <a:r>
              <a:rPr lang="en-US" sz="2000" dirty="0"/>
              <a:t>Identification of risk factors</a:t>
            </a:r>
          </a:p>
          <a:p>
            <a:pPr lvl="1"/>
            <a:r>
              <a:rPr lang="en-US" sz="2000" dirty="0"/>
              <a:t>Signs highlighting substance use harms</a:t>
            </a:r>
          </a:p>
          <a:p>
            <a:pPr marL="457200" lvl="1" indent="0">
              <a:buNone/>
            </a:pPr>
            <a:endParaRPr lang="en-US" dirty="0"/>
          </a:p>
          <a:p>
            <a:pPr lvl="1"/>
            <a:endParaRPr lang="en-US" dirty="0"/>
          </a:p>
        </p:txBody>
      </p:sp>
    </p:spTree>
    <p:extLst>
      <p:ext uri="{BB962C8B-B14F-4D97-AF65-F5344CB8AC3E}">
        <p14:creationId xmlns:p14="http://schemas.microsoft.com/office/powerpoint/2010/main" val="28862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4CBF-8F3B-864D-95FD-4D33AB240F82}"/>
              </a:ext>
            </a:extLst>
          </p:cNvPr>
          <p:cNvSpPr>
            <a:spLocks noGrp="1"/>
          </p:cNvSpPr>
          <p:nvPr>
            <p:ph type="title"/>
          </p:nvPr>
        </p:nvSpPr>
        <p:spPr/>
        <p:txBody>
          <a:bodyPr/>
          <a:lstStyle/>
          <a:p>
            <a:r>
              <a:rPr lang="en-US" dirty="0"/>
              <a:t>Where do we need to go?</a:t>
            </a:r>
          </a:p>
        </p:txBody>
      </p:sp>
      <p:sp>
        <p:nvSpPr>
          <p:cNvPr id="3" name="Content Placeholder 2">
            <a:extLst>
              <a:ext uri="{FF2B5EF4-FFF2-40B4-BE49-F238E27FC236}">
                <a16:creationId xmlns:a16="http://schemas.microsoft.com/office/drawing/2014/main" id="{C28C5F93-B0C4-2A43-AF30-4C9C819F7325}"/>
              </a:ext>
            </a:extLst>
          </p:cNvPr>
          <p:cNvSpPr>
            <a:spLocks noGrp="1"/>
          </p:cNvSpPr>
          <p:nvPr>
            <p:ph idx="1"/>
          </p:nvPr>
        </p:nvSpPr>
        <p:spPr/>
        <p:txBody>
          <a:bodyPr/>
          <a:lstStyle/>
          <a:p>
            <a:r>
              <a:rPr lang="en-US" dirty="0"/>
              <a:t>More research is needed to see how harm reduction works in SGM populations.</a:t>
            </a:r>
          </a:p>
          <a:p>
            <a:r>
              <a:rPr lang="en-US" dirty="0"/>
              <a:t>Better understanding of the needs and services in these populations.</a:t>
            </a:r>
          </a:p>
        </p:txBody>
      </p:sp>
    </p:spTree>
    <p:extLst>
      <p:ext uri="{BB962C8B-B14F-4D97-AF65-F5344CB8AC3E}">
        <p14:creationId xmlns:p14="http://schemas.microsoft.com/office/powerpoint/2010/main" val="1565813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347B5-F8F9-BB45-8DEB-4D74DEBF4590}"/>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3CD382D3-0630-9F48-8F29-14D488E84DA3}"/>
              </a:ext>
            </a:extLst>
          </p:cNvPr>
          <p:cNvSpPr>
            <a:spLocks noGrp="1"/>
          </p:cNvSpPr>
          <p:nvPr>
            <p:ph idx="1"/>
          </p:nvPr>
        </p:nvSpPr>
        <p:spPr/>
        <p:txBody>
          <a:bodyPr/>
          <a:lstStyle/>
          <a:p>
            <a:r>
              <a:rPr lang="en-US" dirty="0"/>
              <a:t>Substance use remains a critical problem in LGBT+ communities.</a:t>
            </a:r>
          </a:p>
          <a:p>
            <a:r>
              <a:rPr lang="en-US" dirty="0"/>
              <a:t>Harm reduction strategies need to have a humanistic component.</a:t>
            </a:r>
          </a:p>
        </p:txBody>
      </p:sp>
    </p:spTree>
    <p:extLst>
      <p:ext uri="{BB962C8B-B14F-4D97-AF65-F5344CB8AC3E}">
        <p14:creationId xmlns:p14="http://schemas.microsoft.com/office/powerpoint/2010/main" val="423260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D83BC-7299-1B42-9A6D-BDE47D1C1CD1}"/>
              </a:ext>
            </a:extLst>
          </p:cNvPr>
          <p:cNvSpPr>
            <a:spLocks noGrp="1"/>
          </p:cNvSpPr>
          <p:nvPr>
            <p:ph type="title"/>
          </p:nvPr>
        </p:nvSpPr>
        <p:spPr/>
        <p:txBody>
          <a:bodyPr/>
          <a:lstStyle/>
          <a:p>
            <a:r>
              <a:rPr lang="en-US" dirty="0"/>
              <a:t>Outline	</a:t>
            </a:r>
          </a:p>
        </p:txBody>
      </p:sp>
      <p:sp>
        <p:nvSpPr>
          <p:cNvPr id="3" name="Content Placeholder 2">
            <a:extLst>
              <a:ext uri="{FF2B5EF4-FFF2-40B4-BE49-F238E27FC236}">
                <a16:creationId xmlns:a16="http://schemas.microsoft.com/office/drawing/2014/main" id="{33A79CB1-9D05-3645-811F-A17775DF564A}"/>
              </a:ext>
            </a:extLst>
          </p:cNvPr>
          <p:cNvSpPr>
            <a:spLocks noGrp="1"/>
          </p:cNvSpPr>
          <p:nvPr>
            <p:ph idx="1"/>
          </p:nvPr>
        </p:nvSpPr>
        <p:spPr/>
        <p:txBody>
          <a:bodyPr/>
          <a:lstStyle/>
          <a:p>
            <a:r>
              <a:rPr lang="en-US" dirty="0"/>
              <a:t>Brief intro to substance use disparities</a:t>
            </a:r>
          </a:p>
          <a:p>
            <a:r>
              <a:rPr lang="en-US" dirty="0"/>
              <a:t>Theory for use</a:t>
            </a:r>
          </a:p>
          <a:p>
            <a:r>
              <a:rPr lang="en-US" dirty="0"/>
              <a:t>What is harm reduction and current status</a:t>
            </a:r>
          </a:p>
          <a:p>
            <a:r>
              <a:rPr lang="en-US" dirty="0"/>
              <a:t>Individual level</a:t>
            </a:r>
          </a:p>
          <a:p>
            <a:r>
              <a:rPr lang="en-US" dirty="0"/>
              <a:t>School level</a:t>
            </a:r>
          </a:p>
          <a:p>
            <a:r>
              <a:rPr lang="en-US" dirty="0"/>
              <a:t>Community level</a:t>
            </a:r>
          </a:p>
          <a:p>
            <a:r>
              <a:rPr lang="en-US" dirty="0"/>
              <a:t>Where do we need to go?</a:t>
            </a:r>
          </a:p>
        </p:txBody>
      </p:sp>
    </p:spTree>
    <p:extLst>
      <p:ext uri="{BB962C8B-B14F-4D97-AF65-F5344CB8AC3E}">
        <p14:creationId xmlns:p14="http://schemas.microsoft.com/office/powerpoint/2010/main" val="305386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354B-B11D-A34E-9C84-FCAC404DC7D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093F135-0EF7-5642-A3E6-E94DD4D6A962}"/>
              </a:ext>
            </a:extLst>
          </p:cNvPr>
          <p:cNvSpPr>
            <a:spLocks noGrp="1"/>
          </p:cNvSpPr>
          <p:nvPr>
            <p:ph idx="1"/>
          </p:nvPr>
        </p:nvSpPr>
        <p:spPr/>
        <p:txBody>
          <a:bodyPr>
            <a:normAutofit fontScale="92500" lnSpcReduction="20000"/>
          </a:bodyPr>
          <a:lstStyle/>
          <a:p>
            <a:r>
              <a:rPr lang="en-US" dirty="0"/>
              <a:t>According to the 2018 National Survey on Drug Use and Health:</a:t>
            </a:r>
          </a:p>
          <a:p>
            <a:pPr lvl="1"/>
            <a:r>
              <a:rPr lang="en-US" dirty="0"/>
              <a:t>LGBT individuals are 2x more likely to use marijuana</a:t>
            </a:r>
          </a:p>
          <a:p>
            <a:pPr lvl="1"/>
            <a:r>
              <a:rPr lang="en-US" dirty="0"/>
              <a:t>Nearly 3x more likely to use opioids in past year</a:t>
            </a:r>
          </a:p>
          <a:p>
            <a:pPr lvl="2"/>
            <a:r>
              <a:rPr lang="en-US" dirty="0"/>
              <a:t>A 23% increase from 2017</a:t>
            </a:r>
          </a:p>
          <a:p>
            <a:r>
              <a:rPr lang="en-US" dirty="0"/>
              <a:t>Blackwell et al. (2020):</a:t>
            </a:r>
          </a:p>
          <a:p>
            <a:pPr lvl="1"/>
            <a:r>
              <a:rPr lang="en-US" dirty="0"/>
              <a:t>LGBT more likely to use vaping products and electronic cigarettes</a:t>
            </a:r>
          </a:p>
          <a:p>
            <a:pPr lvl="1"/>
            <a:r>
              <a:rPr lang="en-US" dirty="0"/>
              <a:t>Greater dual use among women and men</a:t>
            </a:r>
          </a:p>
          <a:p>
            <a:pPr lvl="1"/>
            <a:endParaRPr lang="en-US" dirty="0"/>
          </a:p>
          <a:p>
            <a:pPr lvl="1"/>
            <a:r>
              <a:rPr lang="en-US" b="1" dirty="0"/>
              <a:t>This has led to treatment gaps, increased hospitalizations, and unreported deaths (CDC, 2020).</a:t>
            </a:r>
          </a:p>
        </p:txBody>
      </p:sp>
    </p:spTree>
    <p:extLst>
      <p:ext uri="{BB962C8B-B14F-4D97-AF65-F5344CB8AC3E}">
        <p14:creationId xmlns:p14="http://schemas.microsoft.com/office/powerpoint/2010/main" val="397078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3" name="Picture 7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5" name="Straight Connector 7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9" name="Rectangle 78">
            <a:extLst>
              <a:ext uri="{FF2B5EF4-FFF2-40B4-BE49-F238E27FC236}">
                <a16:creationId xmlns:a16="http://schemas.microsoft.com/office/drawing/2014/main" id="{EC17D08F-2133-44A9-B28C-CB29928FA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CC36881-E309-4C41-8B5B-203AADC15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C4371B3-396D-1C43-B05C-CE28138B9CBE}"/>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2800"/>
              <a:t>Background</a:t>
            </a:r>
          </a:p>
        </p:txBody>
      </p:sp>
      <p:cxnSp>
        <p:nvCxnSpPr>
          <p:cNvPr id="83" name="Straight Connector 82">
            <a:extLst>
              <a:ext uri="{FF2B5EF4-FFF2-40B4-BE49-F238E27FC236}">
                <a16:creationId xmlns:a16="http://schemas.microsoft.com/office/drawing/2014/main" id="{84F2C6A8-7D46-49EA-860B-0F0B020843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85" name="Group 84">
            <a:extLst>
              <a:ext uri="{FF2B5EF4-FFF2-40B4-BE49-F238E27FC236}">
                <a16:creationId xmlns:a16="http://schemas.microsoft.com/office/drawing/2014/main" id="{AED92372-F778-4E96-9E90-4E63BAF3C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86" name="Rectangle 85">
              <a:extLst>
                <a:ext uri="{FF2B5EF4-FFF2-40B4-BE49-F238E27FC236}">
                  <a16:creationId xmlns:a16="http://schemas.microsoft.com/office/drawing/2014/main" id="{EB4EC089-8B60-43F4-9BF5-1F0B0E398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1C0BAC91-1725-4E5A-92CE-F5A2EB066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descr="Sexual Orientation and Estimates of Adult Substance Use and Mental Health:  Results from the 2015 National Survey on Drug Use and Health">
            <a:extLst>
              <a:ext uri="{FF2B5EF4-FFF2-40B4-BE49-F238E27FC236}">
                <a16:creationId xmlns:a16="http://schemas.microsoft.com/office/drawing/2014/main" id="{40FD929E-1E2A-CF48-ADC7-A13F0FC0C272}"/>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028" r="4906" b="4"/>
          <a:stretch/>
        </p:blipFill>
        <p:spPr bwMode="auto">
          <a:xfrm>
            <a:off x="4618374" y="1116345"/>
            <a:ext cx="6282919" cy="3866172"/>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88">
            <a:extLst>
              <a:ext uri="{FF2B5EF4-FFF2-40B4-BE49-F238E27FC236}">
                <a16:creationId xmlns:a16="http://schemas.microsoft.com/office/drawing/2014/main" id="{4B61EBEC-D0CA-456C-98A6-EDA1AC9FB0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1" name="Straight Connector 90">
            <a:extLst>
              <a:ext uri="{FF2B5EF4-FFF2-40B4-BE49-F238E27FC236}">
                <a16:creationId xmlns:a16="http://schemas.microsoft.com/office/drawing/2014/main" id="{718A71EB-D327-4458-85FB-26336B2BA0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23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93" name="Picture 19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4" name="Straight Connector 19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6" name="Rectangle 195">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7D84AF4-A2C6-204E-ABDE-63F1B6CCDAA1}"/>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a:t>Why?</a:t>
            </a:r>
          </a:p>
        </p:txBody>
      </p:sp>
      <p:cxnSp>
        <p:nvCxnSpPr>
          <p:cNvPr id="198" name="Straight Connector 197">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99" name="Group 198">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00" name="Rectangle 199">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2" name="Rectangle 201">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Minority stress model. Reprinted from &quot; Prejudice, Social Stress, and Mental Health in Lesbian, Gay, and Bisexual Populations: Conceptual Issues and Research Evidence, &quot; by I. H. Meyer, 2003, Psychological Bulletin, 129, p. 679. Copyright 2003 by the American Psychological Association. This document is copyrighted by the American Psychological Association or one of its allied publishers. This article is intended solely for the personal use of the individual user and is not to be disseminated broadly.  ">
            <a:extLst>
              <a:ext uri="{FF2B5EF4-FFF2-40B4-BE49-F238E27FC236}">
                <a16:creationId xmlns:a16="http://schemas.microsoft.com/office/drawing/2014/main" id="{353587B9-1857-CC40-AFF8-3D3A360688E2}"/>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496" r="19093"/>
          <a:stretch/>
        </p:blipFill>
        <p:spPr bwMode="auto">
          <a:xfrm>
            <a:off x="4618378" y="1116345"/>
            <a:ext cx="6282910" cy="3866172"/>
          </a:xfrm>
          <a:prstGeom prst="rect">
            <a:avLst/>
          </a:prstGeom>
          <a:noFill/>
          <a:extLst>
            <a:ext uri="{909E8E84-426E-40DD-AFC4-6F175D3DCCD1}">
              <a14:hiddenFill xmlns:a14="http://schemas.microsoft.com/office/drawing/2010/main">
                <a:solidFill>
                  <a:srgbClr val="FFFFFF"/>
                </a:solidFill>
              </a14:hiddenFill>
            </a:ext>
          </a:extLst>
        </p:spPr>
      </p:pic>
      <p:pic>
        <p:nvPicPr>
          <p:cNvPr id="203" name="Picture 202">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4" name="Straight Connector 203">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30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056A0-AF09-D742-9903-28A7B1ABBFD5}"/>
              </a:ext>
            </a:extLst>
          </p:cNvPr>
          <p:cNvSpPr>
            <a:spLocks noGrp="1"/>
          </p:cNvSpPr>
          <p:nvPr>
            <p:ph type="title"/>
          </p:nvPr>
        </p:nvSpPr>
        <p:spPr/>
        <p:txBody>
          <a:bodyPr/>
          <a:lstStyle/>
          <a:p>
            <a:r>
              <a:rPr lang="en-US" dirty="0"/>
              <a:t>More Reasons Why</a:t>
            </a:r>
          </a:p>
        </p:txBody>
      </p:sp>
      <p:sp>
        <p:nvSpPr>
          <p:cNvPr id="3" name="Content Placeholder 2">
            <a:extLst>
              <a:ext uri="{FF2B5EF4-FFF2-40B4-BE49-F238E27FC236}">
                <a16:creationId xmlns:a16="http://schemas.microsoft.com/office/drawing/2014/main" id="{74E24F16-94AC-8E4E-BAC8-503CF8973C0F}"/>
              </a:ext>
            </a:extLst>
          </p:cNvPr>
          <p:cNvSpPr>
            <a:spLocks noGrp="1"/>
          </p:cNvSpPr>
          <p:nvPr>
            <p:ph idx="1"/>
          </p:nvPr>
        </p:nvSpPr>
        <p:spPr/>
        <p:txBody>
          <a:bodyPr/>
          <a:lstStyle/>
          <a:p>
            <a:r>
              <a:rPr lang="en-US" dirty="0"/>
              <a:t>Not feeling connected</a:t>
            </a:r>
          </a:p>
          <a:p>
            <a:r>
              <a:rPr lang="en-US" dirty="0"/>
              <a:t>Lack of social relationships</a:t>
            </a:r>
          </a:p>
          <a:p>
            <a:r>
              <a:rPr lang="en-US" dirty="0"/>
              <a:t>Acceptance by peers</a:t>
            </a:r>
          </a:p>
          <a:p>
            <a:r>
              <a:rPr lang="en-US" dirty="0"/>
              <a:t>To relieve ‘numbness’</a:t>
            </a:r>
          </a:p>
          <a:p>
            <a:r>
              <a:rPr lang="en-US" dirty="0"/>
              <a:t>Increased sexual performance</a:t>
            </a:r>
          </a:p>
          <a:p>
            <a:r>
              <a:rPr lang="en-US" dirty="0"/>
              <a:t>To have ‘fun’</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2468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4" name="Picture 10">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12">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4">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8" name="Rectangle 16">
            <a:extLst>
              <a:ext uri="{FF2B5EF4-FFF2-40B4-BE49-F238E27FC236}">
                <a16:creationId xmlns:a16="http://schemas.microsoft.com/office/drawing/2014/main" id="{8D095B41-7312-4603-9F0F-93387C353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4">
            <a:extLst>
              <a:ext uri="{FF2B5EF4-FFF2-40B4-BE49-F238E27FC236}">
                <a16:creationId xmlns:a16="http://schemas.microsoft.com/office/drawing/2014/main" id="{BB945431-A131-4894-848C-9F76C5EFB403}"/>
              </a:ext>
            </a:extLst>
          </p:cNvPr>
          <p:cNvPicPr>
            <a:picLocks noChangeAspect="1"/>
          </p:cNvPicPr>
          <p:nvPr/>
        </p:nvPicPr>
        <p:blipFill rotWithShape="1">
          <a:blip r:embed="rId3">
            <a:duotone>
              <a:schemeClr val="bg2">
                <a:shade val="45000"/>
                <a:satMod val="135000"/>
              </a:schemeClr>
              <a:prstClr val="white"/>
            </a:duotone>
            <a:alphaModFix amt="50000"/>
          </a:blip>
          <a:srcRect t="1509" r="-1" b="14218"/>
          <a:stretch/>
        </p:blipFill>
        <p:spPr>
          <a:xfrm>
            <a:off x="305" y="10"/>
            <a:ext cx="12191695" cy="6857990"/>
          </a:xfrm>
          <a:prstGeom prst="rect">
            <a:avLst/>
          </a:prstGeom>
        </p:spPr>
      </p:pic>
      <p:sp>
        <p:nvSpPr>
          <p:cNvPr id="30" name="Rectangle 18">
            <a:extLst>
              <a:ext uri="{FF2B5EF4-FFF2-40B4-BE49-F238E27FC236}">
                <a16:creationId xmlns:a16="http://schemas.microsoft.com/office/drawing/2014/main" id="{1042C936-444C-4F0D-9737-291EAFE1E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74EB36-755B-134A-873D-40AB6EC51AAE}"/>
              </a:ext>
            </a:extLst>
          </p:cNvPr>
          <p:cNvSpPr>
            <a:spLocks noGrp="1"/>
          </p:cNvSpPr>
          <p:nvPr>
            <p:ph type="title"/>
          </p:nvPr>
        </p:nvSpPr>
        <p:spPr>
          <a:xfrm>
            <a:off x="2417779" y="802298"/>
            <a:ext cx="8637073" cy="2541431"/>
          </a:xfrm>
        </p:spPr>
        <p:txBody>
          <a:bodyPr vert="horz" lIns="91440" tIns="45720" rIns="91440" bIns="0" rtlCol="0" anchor="b">
            <a:normAutofit/>
          </a:bodyPr>
          <a:lstStyle/>
          <a:p>
            <a:r>
              <a:rPr lang="en-US" sz="6600"/>
              <a:t>Current Status of Harm Reduction</a:t>
            </a:r>
          </a:p>
        </p:txBody>
      </p:sp>
      <p:cxnSp>
        <p:nvCxnSpPr>
          <p:cNvPr id="21" name="Straight Connector 20">
            <a:extLst>
              <a:ext uri="{FF2B5EF4-FFF2-40B4-BE49-F238E27FC236}">
                <a16:creationId xmlns:a16="http://schemas.microsoft.com/office/drawing/2014/main" id="{B61C4D9F-F4AF-4ED2-9310-56EB2E19C0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3"/>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3" name="Picture 22">
            <a:extLst>
              <a:ext uri="{FF2B5EF4-FFF2-40B4-BE49-F238E27FC236}">
                <a16:creationId xmlns:a16="http://schemas.microsoft.com/office/drawing/2014/main" id="{419FDB25-3050-4009-9806-3000DDD1C0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8063EF0F-7BC0-4CFB-AB98-20A8DD91D7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63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FC5B-67FB-9E41-9AB2-0A3FCE018526}"/>
              </a:ext>
            </a:extLst>
          </p:cNvPr>
          <p:cNvSpPr>
            <a:spLocks noGrp="1"/>
          </p:cNvSpPr>
          <p:nvPr>
            <p:ph type="title"/>
          </p:nvPr>
        </p:nvSpPr>
        <p:spPr/>
        <p:txBody>
          <a:bodyPr/>
          <a:lstStyle/>
          <a:p>
            <a:r>
              <a:rPr lang="en-US" dirty="0"/>
              <a:t>What is Harm Reduction?</a:t>
            </a:r>
          </a:p>
        </p:txBody>
      </p:sp>
      <p:sp>
        <p:nvSpPr>
          <p:cNvPr id="3" name="Content Placeholder 2">
            <a:extLst>
              <a:ext uri="{FF2B5EF4-FFF2-40B4-BE49-F238E27FC236}">
                <a16:creationId xmlns:a16="http://schemas.microsoft.com/office/drawing/2014/main" id="{623369EF-B72F-5646-9124-D0F196FF5001}"/>
              </a:ext>
            </a:extLst>
          </p:cNvPr>
          <p:cNvSpPr>
            <a:spLocks noGrp="1"/>
          </p:cNvSpPr>
          <p:nvPr>
            <p:ph idx="1"/>
          </p:nvPr>
        </p:nvSpPr>
        <p:spPr/>
        <p:txBody>
          <a:bodyPr>
            <a:normAutofit lnSpcReduction="10000"/>
          </a:bodyPr>
          <a:lstStyle/>
          <a:p>
            <a:r>
              <a:rPr lang="en-US" dirty="0"/>
              <a:t>Harm reduction is a pragmatic approach to reduce the harmful consequences of drug use and other high-risk activities by incorporating several strategies that cut across the spectrum from safer use to managed use to abstinence. </a:t>
            </a:r>
          </a:p>
          <a:p>
            <a:r>
              <a:rPr lang="en-US" dirty="0"/>
              <a:t>The primary goal of most harm-reduction approaches is to meet individuals where they are at and not to ignore or condemn the harmful behaviors, but rather to work with the individual or community to minimize the harmful effects of a given behavior.</a:t>
            </a:r>
          </a:p>
          <a:p>
            <a:r>
              <a:rPr lang="en-US" dirty="0" err="1"/>
              <a:t>Tatarsky</a:t>
            </a:r>
            <a:r>
              <a:rPr lang="en-US" dirty="0"/>
              <a:t> (2003):  “The essence of harm reduction is the recognition that treatment must start from the client's needs and personal goals and that all change that reduces the harms associated with substance use can be regarded as valuable.”</a:t>
            </a:r>
          </a:p>
        </p:txBody>
      </p:sp>
    </p:spTree>
    <p:extLst>
      <p:ext uri="{BB962C8B-B14F-4D97-AF65-F5344CB8AC3E}">
        <p14:creationId xmlns:p14="http://schemas.microsoft.com/office/powerpoint/2010/main" val="68376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D7C8-2D11-AE43-B2F3-A06B6C39F35A}"/>
              </a:ext>
            </a:extLst>
          </p:cNvPr>
          <p:cNvSpPr>
            <a:spLocks noGrp="1"/>
          </p:cNvSpPr>
          <p:nvPr>
            <p:ph type="title"/>
          </p:nvPr>
        </p:nvSpPr>
        <p:spPr/>
        <p:txBody>
          <a:bodyPr/>
          <a:lstStyle/>
          <a:p>
            <a:r>
              <a:rPr lang="en-US" dirty="0"/>
              <a:t>Current Programs</a:t>
            </a:r>
          </a:p>
        </p:txBody>
      </p:sp>
      <p:sp>
        <p:nvSpPr>
          <p:cNvPr id="3" name="Content Placeholder 2">
            <a:extLst>
              <a:ext uri="{FF2B5EF4-FFF2-40B4-BE49-F238E27FC236}">
                <a16:creationId xmlns:a16="http://schemas.microsoft.com/office/drawing/2014/main" id="{5C2B6F35-6058-804E-BA05-207E216DC57B}"/>
              </a:ext>
            </a:extLst>
          </p:cNvPr>
          <p:cNvSpPr>
            <a:spLocks noGrp="1"/>
          </p:cNvSpPr>
          <p:nvPr>
            <p:ph idx="1"/>
          </p:nvPr>
        </p:nvSpPr>
        <p:spPr>
          <a:xfrm>
            <a:off x="1451579" y="1508166"/>
            <a:ext cx="9603275" cy="3958179"/>
          </a:xfrm>
        </p:spPr>
        <p:txBody>
          <a:bodyPr>
            <a:normAutofit fontScale="85000" lnSpcReduction="20000"/>
          </a:bodyPr>
          <a:lstStyle/>
          <a:p>
            <a:r>
              <a:rPr lang="en-US" dirty="0"/>
              <a:t>Policy issues</a:t>
            </a:r>
          </a:p>
          <a:p>
            <a:r>
              <a:rPr lang="en-US" dirty="0"/>
              <a:t>Supply-reduction</a:t>
            </a:r>
          </a:p>
          <a:p>
            <a:r>
              <a:rPr lang="en-US" dirty="0"/>
              <a:t>Demand reduction</a:t>
            </a:r>
          </a:p>
          <a:p>
            <a:pPr lvl="1"/>
            <a:r>
              <a:rPr lang="en-US" dirty="0"/>
              <a:t>Awareness campaigns</a:t>
            </a:r>
          </a:p>
          <a:p>
            <a:pPr lvl="1"/>
            <a:r>
              <a:rPr lang="en-US" dirty="0"/>
              <a:t>Preventive interventions</a:t>
            </a:r>
          </a:p>
          <a:p>
            <a:pPr lvl="1"/>
            <a:r>
              <a:rPr lang="en-US" dirty="0"/>
              <a:t>Community social support</a:t>
            </a:r>
          </a:p>
          <a:p>
            <a:r>
              <a:rPr lang="en-US" dirty="0"/>
              <a:t>Needle-syringe</a:t>
            </a:r>
          </a:p>
          <a:p>
            <a:r>
              <a:rPr lang="en-US" dirty="0"/>
              <a:t>Safe-injection</a:t>
            </a:r>
          </a:p>
          <a:p>
            <a:r>
              <a:rPr lang="en-US" dirty="0"/>
              <a:t>School-based</a:t>
            </a:r>
          </a:p>
          <a:p>
            <a:r>
              <a:rPr lang="en-US" dirty="0"/>
              <a:t>Screening</a:t>
            </a:r>
          </a:p>
          <a:p>
            <a:r>
              <a:rPr lang="en-US" b="1" dirty="0"/>
              <a:t>There are no programs designed to treat substance use among sexual minorities.</a:t>
            </a:r>
          </a:p>
          <a:p>
            <a:endParaRPr lang="en-US" dirty="0"/>
          </a:p>
        </p:txBody>
      </p:sp>
    </p:spTree>
    <p:extLst>
      <p:ext uri="{BB962C8B-B14F-4D97-AF65-F5344CB8AC3E}">
        <p14:creationId xmlns:p14="http://schemas.microsoft.com/office/powerpoint/2010/main" val="37487776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131</TotalTime>
  <Words>555</Words>
  <Application>Microsoft Macintosh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Developing Harm Reduction Initiatives In Treating substance use among lgbtq individuals</vt:lpstr>
      <vt:lpstr>Outline </vt:lpstr>
      <vt:lpstr>Background</vt:lpstr>
      <vt:lpstr>Background</vt:lpstr>
      <vt:lpstr>Why?</vt:lpstr>
      <vt:lpstr>More Reasons Why</vt:lpstr>
      <vt:lpstr>Current Status of Harm Reduction</vt:lpstr>
      <vt:lpstr>What is Harm Reduction?</vt:lpstr>
      <vt:lpstr>Current Programs</vt:lpstr>
      <vt:lpstr>Where do we need to go? </vt:lpstr>
      <vt:lpstr>Individual Level</vt:lpstr>
      <vt:lpstr>School Level</vt:lpstr>
      <vt:lpstr>Community Level</vt:lpstr>
      <vt:lpstr>Where do we need to go?</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Harm Reduction Initiatives for LGBT+ Populations and substance use: Current status and future directions</dc:title>
  <dc:creator>Yockey, Andrew (yockeyra)</dc:creator>
  <cp:lastModifiedBy>Microsoft Office User</cp:lastModifiedBy>
  <cp:revision>13</cp:revision>
  <dcterms:created xsi:type="dcterms:W3CDTF">2020-12-29T20:12:45Z</dcterms:created>
  <dcterms:modified xsi:type="dcterms:W3CDTF">2021-01-13T17:52:34Z</dcterms:modified>
</cp:coreProperties>
</file>